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73" r:id="rId2"/>
    <p:sldId id="263" r:id="rId3"/>
    <p:sldId id="276" r:id="rId4"/>
    <p:sldId id="304" r:id="rId5"/>
    <p:sldId id="305" r:id="rId6"/>
    <p:sldId id="309" r:id="rId7"/>
    <p:sldId id="310" r:id="rId8"/>
    <p:sldId id="307" r:id="rId9"/>
    <p:sldId id="306" r:id="rId10"/>
    <p:sldId id="274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3E0"/>
    <a:srgbClr val="960400"/>
    <a:srgbClr val="204F6A"/>
    <a:srgbClr val="FEAA7C"/>
    <a:srgbClr val="F0B5B2"/>
    <a:srgbClr val="F1ECE6"/>
    <a:srgbClr val="F4F4F4"/>
    <a:srgbClr val="D1332A"/>
    <a:srgbClr val="E9454D"/>
    <a:srgbClr val="F2A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76" autoAdjust="0"/>
    <p:restoredTop sz="94424" autoAdjust="0"/>
  </p:normalViewPr>
  <p:slideViewPr>
    <p:cSldViewPr snapToGrid="0">
      <p:cViewPr varScale="1">
        <p:scale>
          <a:sx n="50" d="100"/>
          <a:sy n="50" d="100"/>
        </p:scale>
        <p:origin x="6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1BCE34-0066-48CD-9CFE-1A6AE7172AA2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4DBD74-5DE9-49EB-AF11-D3A07962F3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716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324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938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0341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45025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592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297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2743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4DBD74-5DE9-49EB-AF11-D3A07962F3B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243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5674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1839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413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2449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478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952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968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834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869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573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7491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7AE968-A686-4345-A8C5-B947C484CD5A}" type="datetimeFigureOut">
              <a:rPr lang="ko-KR" altLang="en-US" smtClean="0"/>
              <a:t>2023-01-04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CD1C28-88CB-4E86-B19E-57E6245769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290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E42014A-53FA-4B98-B0E5-1D06AC1234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724"/>
            <a:ext cx="12192000" cy="6862457"/>
          </a:xfrm>
          <a:prstGeom prst="rect">
            <a:avLst/>
          </a:prstGeom>
        </p:spPr>
      </p:pic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10F73AD-3A25-446C-B490-E9835D8BF894}"/>
              </a:ext>
            </a:extLst>
          </p:cNvPr>
          <p:cNvCxnSpPr/>
          <p:nvPr/>
        </p:nvCxnSpPr>
        <p:spPr>
          <a:xfrm>
            <a:off x="-18152" y="3422505"/>
            <a:ext cx="3528000" cy="0"/>
          </a:xfrm>
          <a:prstGeom prst="line">
            <a:avLst/>
          </a:prstGeom>
          <a:ln w="22225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01289D8-5BC3-4666-B85E-AB9966BAFB31}"/>
              </a:ext>
            </a:extLst>
          </p:cNvPr>
          <p:cNvCxnSpPr/>
          <p:nvPr/>
        </p:nvCxnSpPr>
        <p:spPr>
          <a:xfrm>
            <a:off x="8708450" y="3429000"/>
            <a:ext cx="3528000" cy="0"/>
          </a:xfrm>
          <a:prstGeom prst="line">
            <a:avLst/>
          </a:prstGeom>
          <a:ln w="22225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8485A72F-138E-4248-AD52-FEA71ADC5579}"/>
              </a:ext>
            </a:extLst>
          </p:cNvPr>
          <p:cNvCxnSpPr/>
          <p:nvPr/>
        </p:nvCxnSpPr>
        <p:spPr>
          <a:xfrm>
            <a:off x="4026000" y="2672658"/>
            <a:ext cx="4140000" cy="0"/>
          </a:xfrm>
          <a:prstGeom prst="line">
            <a:avLst/>
          </a:prstGeom>
          <a:ln w="15875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C62FC23-921E-49CD-B48C-C90ED24D0185}"/>
              </a:ext>
            </a:extLst>
          </p:cNvPr>
          <p:cNvSpPr txBox="1"/>
          <p:nvPr/>
        </p:nvSpPr>
        <p:spPr>
          <a:xfrm>
            <a:off x="4090720" y="2850153"/>
            <a:ext cx="4140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온라인 노인 여가</a:t>
            </a:r>
            <a:endParaRPr lang="en-US" altLang="ko-KR" sz="4400" dirty="0">
              <a:solidFill>
                <a:srgbClr val="204F6A"/>
              </a:solidFill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pPr algn="ctr"/>
            <a:r>
              <a:rPr lang="ko-KR" altLang="en-US" sz="44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복지 시스템</a:t>
            </a:r>
            <a:endParaRPr lang="ko-KR" altLang="en-US" sz="4400" dirty="0">
              <a:solidFill>
                <a:srgbClr val="204F6A"/>
              </a:solidFill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D6101108-C700-416B-B921-6BE31D92C355}"/>
              </a:ext>
            </a:extLst>
          </p:cNvPr>
          <p:cNvCxnSpPr/>
          <p:nvPr/>
        </p:nvCxnSpPr>
        <p:spPr>
          <a:xfrm>
            <a:off x="4026000" y="4272689"/>
            <a:ext cx="4140000" cy="0"/>
          </a:xfrm>
          <a:prstGeom prst="line">
            <a:avLst/>
          </a:prstGeom>
          <a:ln w="15875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1EB67826-A0FD-4A4F-8348-4A23F65DFEDD}"/>
              </a:ext>
            </a:extLst>
          </p:cNvPr>
          <p:cNvSpPr txBox="1"/>
          <p:nvPr/>
        </p:nvSpPr>
        <p:spPr>
          <a:xfrm>
            <a:off x="4090720" y="4296703"/>
            <a:ext cx="401056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3</a:t>
            </a:r>
            <a:r>
              <a:rPr lang="ko-KR" altLang="en-US" sz="20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조</a:t>
            </a:r>
            <a:r>
              <a:rPr lang="ko-KR" altLang="en-US" sz="20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     </a:t>
            </a:r>
            <a:r>
              <a:rPr lang="ko-KR" altLang="en-US" sz="2000" dirty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┃     </a:t>
            </a:r>
            <a:r>
              <a:rPr lang="ko-KR" altLang="en-US" sz="20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발표 원정아</a:t>
            </a:r>
            <a:endParaRPr lang="en-US" altLang="ko-KR" sz="2000" dirty="0">
              <a:solidFill>
                <a:srgbClr val="204F6A"/>
              </a:solidFill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BA769-5732-4F70-98A9-812090C48D49}"/>
              </a:ext>
            </a:extLst>
          </p:cNvPr>
          <p:cNvSpPr txBox="1"/>
          <p:nvPr/>
        </p:nvSpPr>
        <p:spPr>
          <a:xfrm>
            <a:off x="4090720" y="4788566"/>
            <a:ext cx="4010560" cy="388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err="1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김호균</a:t>
            </a:r>
            <a:r>
              <a:rPr lang="en-US" altLang="ko-KR" sz="14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, </a:t>
            </a:r>
            <a:r>
              <a:rPr lang="ko-KR" altLang="en-US" sz="14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원정아</a:t>
            </a:r>
            <a:r>
              <a:rPr lang="en-US" altLang="ko-KR" sz="14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, </a:t>
            </a:r>
            <a:r>
              <a:rPr lang="ko-KR" altLang="en-US" sz="1400" dirty="0" err="1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양동기</a:t>
            </a:r>
            <a:r>
              <a:rPr lang="en-US" altLang="ko-KR" sz="14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, </a:t>
            </a:r>
            <a:r>
              <a:rPr lang="ko-KR" altLang="en-US" sz="14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윤선영</a:t>
            </a:r>
            <a:r>
              <a:rPr lang="en-US" altLang="ko-KR" sz="14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, </a:t>
            </a:r>
            <a:r>
              <a:rPr lang="ko-KR" altLang="en-US" sz="14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이아현</a:t>
            </a:r>
            <a:r>
              <a:rPr lang="en-US" altLang="ko-KR" sz="14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, </a:t>
            </a:r>
            <a:r>
              <a:rPr lang="ko-KR" altLang="en-US" sz="1400" dirty="0" smtClean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이진우</a:t>
            </a:r>
            <a:endParaRPr lang="ko-KR" altLang="en-US" sz="1400" dirty="0">
              <a:solidFill>
                <a:srgbClr val="204F6A"/>
              </a:solidFill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1697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CD5E81F-8CC3-4475-8749-C4897F3885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75000" contras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071" b="4635"/>
          <a:stretch/>
        </p:blipFill>
        <p:spPr>
          <a:xfrm>
            <a:off x="0" y="2964"/>
            <a:ext cx="12192000" cy="6858000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6FC06294-00C3-4CF3-AECB-73A1F70FD56C}"/>
              </a:ext>
            </a:extLst>
          </p:cNvPr>
          <p:cNvSpPr/>
          <p:nvPr/>
        </p:nvSpPr>
        <p:spPr>
          <a:xfrm>
            <a:off x="4127137" y="2851465"/>
            <a:ext cx="3953232" cy="1179374"/>
          </a:xfrm>
          <a:prstGeom prst="rect">
            <a:avLst/>
          </a:prstGeom>
          <a:solidFill>
            <a:srgbClr val="AE141A">
              <a:alpha val="59000"/>
            </a:srgb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156C782-D9AB-4F74-9E72-6959F38F33DB}"/>
              </a:ext>
            </a:extLst>
          </p:cNvPr>
          <p:cNvSpPr txBox="1"/>
          <p:nvPr/>
        </p:nvSpPr>
        <p:spPr>
          <a:xfrm>
            <a:off x="4640530" y="2286990"/>
            <a:ext cx="379676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9600" dirty="0" smtClean="0">
                <a:solidFill>
                  <a:schemeClr val="bg1"/>
                </a:solidFill>
                <a:effectLst>
                  <a:outerShdw blurRad="508000" sx="102000" sy="102000" algn="ctr" rotWithShape="0">
                    <a:prstClr val="black">
                      <a:alpha val="90000"/>
                    </a:prst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Q&amp;A</a:t>
            </a:r>
            <a:endParaRPr lang="en-US" altLang="ko-KR" sz="9600" dirty="0">
              <a:solidFill>
                <a:schemeClr val="bg1"/>
              </a:solidFill>
              <a:effectLst>
                <a:outerShdw blurRad="508000" sx="102000" sy="102000" algn="ctr" rotWithShape="0">
                  <a:prstClr val="black">
                    <a:alpha val="90000"/>
                  </a:prst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17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620583" y="813631"/>
            <a:ext cx="131318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목차</a:t>
            </a:r>
            <a:endParaRPr lang="en-US" altLang="ko-KR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50585" y="2207793"/>
            <a:ext cx="462658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1. </a:t>
            </a:r>
            <a:r>
              <a:rPr lang="ko-KR" altLang="en-US" sz="32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뉴트로의</a:t>
            </a:r>
            <a:r>
              <a:rPr lang="ko-KR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개념과 배경</a:t>
            </a:r>
            <a:endParaRPr lang="en-US" altLang="ko-KR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650585" y="3272570"/>
            <a:ext cx="518122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 </a:t>
            </a:r>
            <a:r>
              <a:rPr lang="ko-KR" altLang="en-US" sz="32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뉴트로</a:t>
            </a:r>
            <a:r>
              <a:rPr lang="ko-KR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ko-KR" altLang="en-US" sz="32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트렌드 </a:t>
            </a:r>
            <a:r>
              <a:rPr lang="ko-KR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현상 분석</a:t>
            </a:r>
            <a:endParaRPr lang="en-US" altLang="ko-KR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140610" y="3997229"/>
            <a:ext cx="717856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</a:t>
            </a:r>
            <a:r>
              <a:rPr lang="ko-KR" altLang="en-US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잔나비</a:t>
            </a:r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복각 게임기</a:t>
            </a:r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프릳츠커피</a:t>
            </a:r>
            <a:r>
              <a:rPr lang="en-US" altLang="ko-KR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ko-KR" altLang="en-US" sz="2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노포래퍼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A779E61-54BA-4162-BD01-EB8CD6A74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" y="0"/>
            <a:ext cx="12192000" cy="686245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D4279AD-BC76-4860-BE99-0B7F28332F17}"/>
              </a:ext>
            </a:extLst>
          </p:cNvPr>
          <p:cNvCxnSpPr>
            <a:cxnSpLocks/>
          </p:cNvCxnSpPr>
          <p:nvPr/>
        </p:nvCxnSpPr>
        <p:spPr>
          <a:xfrm rot="5400000">
            <a:off x="-561840" y="1646242"/>
            <a:ext cx="2160000" cy="0"/>
          </a:xfrm>
          <a:prstGeom prst="line">
            <a:avLst/>
          </a:prstGeom>
          <a:ln w="9525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타원 1">
            <a:extLst>
              <a:ext uri="{FF2B5EF4-FFF2-40B4-BE49-F238E27FC236}">
                <a16:creationId xmlns:a16="http://schemas.microsoft.com/office/drawing/2014/main" id="{E8C11829-8DF8-4E08-8FCB-8D5400E81331}"/>
              </a:ext>
            </a:extLst>
          </p:cNvPr>
          <p:cNvSpPr/>
          <p:nvPr/>
        </p:nvSpPr>
        <p:spPr>
          <a:xfrm>
            <a:off x="473160" y="476242"/>
            <a:ext cx="90000" cy="90000"/>
          </a:xfrm>
          <a:prstGeom prst="ellipse">
            <a:avLst/>
          </a:prstGeom>
          <a:solidFill>
            <a:srgbClr val="204F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3E4A6F41-76D5-45D6-9E5D-5B341A747D26}"/>
              </a:ext>
            </a:extLst>
          </p:cNvPr>
          <p:cNvSpPr/>
          <p:nvPr/>
        </p:nvSpPr>
        <p:spPr>
          <a:xfrm>
            <a:off x="473160" y="2702568"/>
            <a:ext cx="90000" cy="90000"/>
          </a:xfrm>
          <a:prstGeom prst="ellipse">
            <a:avLst/>
          </a:prstGeom>
          <a:solidFill>
            <a:srgbClr val="204F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73F9F6E-237B-46D4-9704-9AE2DFEC8433}"/>
              </a:ext>
            </a:extLst>
          </p:cNvPr>
          <p:cNvCxnSpPr>
            <a:cxnSpLocks/>
          </p:cNvCxnSpPr>
          <p:nvPr/>
        </p:nvCxnSpPr>
        <p:spPr>
          <a:xfrm rot="5400000">
            <a:off x="283980" y="1646242"/>
            <a:ext cx="2160000" cy="0"/>
          </a:xfrm>
          <a:prstGeom prst="line">
            <a:avLst/>
          </a:prstGeom>
          <a:ln w="9525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타원 15">
            <a:extLst>
              <a:ext uri="{FF2B5EF4-FFF2-40B4-BE49-F238E27FC236}">
                <a16:creationId xmlns:a16="http://schemas.microsoft.com/office/drawing/2014/main" id="{21849CDC-69B4-4B86-ADA3-F21EA1696BA6}"/>
              </a:ext>
            </a:extLst>
          </p:cNvPr>
          <p:cNvSpPr/>
          <p:nvPr/>
        </p:nvSpPr>
        <p:spPr>
          <a:xfrm>
            <a:off x="1318980" y="476242"/>
            <a:ext cx="90000" cy="90000"/>
          </a:xfrm>
          <a:prstGeom prst="ellipse">
            <a:avLst/>
          </a:prstGeom>
          <a:solidFill>
            <a:srgbClr val="204F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AADE7B01-D888-4EE5-98CC-AD721210DBC7}"/>
              </a:ext>
            </a:extLst>
          </p:cNvPr>
          <p:cNvSpPr/>
          <p:nvPr/>
        </p:nvSpPr>
        <p:spPr>
          <a:xfrm>
            <a:off x="1318980" y="2702568"/>
            <a:ext cx="90000" cy="90000"/>
          </a:xfrm>
          <a:prstGeom prst="ellipse">
            <a:avLst/>
          </a:prstGeom>
          <a:solidFill>
            <a:srgbClr val="204F6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B4BD85-8FE4-48CA-B34E-A205B762F789}"/>
              </a:ext>
            </a:extLst>
          </p:cNvPr>
          <p:cNvSpPr txBox="1"/>
          <p:nvPr/>
        </p:nvSpPr>
        <p:spPr>
          <a:xfrm>
            <a:off x="544080" y="697371"/>
            <a:ext cx="5181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목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086C54-5837-471F-8CEA-AA1B8087A2CE}"/>
              </a:ext>
            </a:extLst>
          </p:cNvPr>
          <p:cNvSpPr txBox="1"/>
          <p:nvPr/>
        </p:nvSpPr>
        <p:spPr>
          <a:xfrm>
            <a:off x="544080" y="1740442"/>
            <a:ext cx="5181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204F6A"/>
                </a:solidFill>
                <a:latin typeface="양진체 " panose="02020503000000000000" pitchFamily="18" charset="-127"/>
                <a:ea typeface="양진체 " panose="02020503000000000000" pitchFamily="18" charset="-127"/>
              </a:rPr>
              <a:t>차</a:t>
            </a:r>
          </a:p>
        </p:txBody>
      </p:sp>
      <p:grpSp>
        <p:nvGrpSpPr>
          <p:cNvPr id="42" name="그룹 41"/>
          <p:cNvGrpSpPr/>
          <p:nvPr/>
        </p:nvGrpSpPr>
        <p:grpSpPr>
          <a:xfrm>
            <a:off x="1773262" y="2465238"/>
            <a:ext cx="2143837" cy="1785104"/>
            <a:chOff x="1811884" y="2354803"/>
            <a:chExt cx="2143837" cy="1785104"/>
          </a:xfrm>
        </p:grpSpPr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33211B5D-3140-4A0E-AC36-4A8D6C220341}"/>
                </a:ext>
              </a:extLst>
            </p:cNvPr>
            <p:cNvSpPr/>
            <p:nvPr/>
          </p:nvSpPr>
          <p:spPr>
            <a:xfrm>
              <a:off x="1811884" y="2447232"/>
              <a:ext cx="1611964" cy="1391264"/>
            </a:xfrm>
            <a:prstGeom prst="ellipse">
              <a:avLst/>
            </a:prstGeom>
            <a:solidFill>
              <a:srgbClr val="AE141A"/>
            </a:solidFill>
            <a:ln w="19050">
              <a:solidFill>
                <a:srgbClr val="CDCD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	</a:t>
              </a:r>
              <a:endParaRPr lang="ko-KR" alt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BC7E70E-052E-4F6F-91A0-60AF007209DB}"/>
                </a:ext>
              </a:extLst>
            </p:cNvPr>
            <p:cNvSpPr txBox="1"/>
            <p:nvPr/>
          </p:nvSpPr>
          <p:spPr>
            <a:xfrm>
              <a:off x="2238573" y="2354803"/>
              <a:ext cx="1717148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0" i="1" dirty="0">
                  <a:solidFill>
                    <a:srgbClr val="F1ECE6"/>
                  </a:solidFill>
                  <a:latin typeface="Elephant" panose="02020904090505020303" pitchFamily="18" charset="0"/>
                </a:rPr>
                <a:t>1</a:t>
              </a:r>
              <a:endParaRPr lang="ko-KR" altLang="en-US" sz="11000" i="1" dirty="0">
                <a:solidFill>
                  <a:srgbClr val="F1ECE6"/>
                </a:solidFill>
                <a:latin typeface="Elephant" panose="02020904090505020303" pitchFamily="18" charset="0"/>
              </a:endParaRPr>
            </a:p>
          </p:txBody>
        </p:sp>
      </p:grp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B069E79B-D076-4222-959B-907A359EC3C6}"/>
              </a:ext>
            </a:extLst>
          </p:cNvPr>
          <p:cNvCxnSpPr>
            <a:cxnSpLocks/>
          </p:cNvCxnSpPr>
          <p:nvPr/>
        </p:nvCxnSpPr>
        <p:spPr>
          <a:xfrm rot="5400000">
            <a:off x="333262" y="4754708"/>
            <a:ext cx="2880000" cy="0"/>
          </a:xfrm>
          <a:prstGeom prst="line">
            <a:avLst/>
          </a:prstGeom>
          <a:ln w="9525">
            <a:solidFill>
              <a:srgbClr val="AE14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3CD8FBFF-7F05-442C-8A47-5BB833D28B16}"/>
              </a:ext>
            </a:extLst>
          </p:cNvPr>
          <p:cNvSpPr txBox="1"/>
          <p:nvPr/>
        </p:nvSpPr>
        <p:spPr>
          <a:xfrm>
            <a:off x="1813811" y="4452549"/>
            <a:ext cx="328167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dirty="0">
                <a:latin typeface="양진체 " panose="02020503000000000000" pitchFamily="18" charset="-127"/>
                <a:ea typeface="양진체 " panose="02020503000000000000" pitchFamily="18" charset="-127"/>
              </a:rPr>
              <a:t>1</a:t>
            </a:r>
            <a:r>
              <a:rPr lang="ko-KR" altLang="en-US" sz="3700" dirty="0">
                <a:latin typeface="양진체 " panose="02020503000000000000" pitchFamily="18" charset="-127"/>
                <a:ea typeface="양진체 " panose="02020503000000000000" pitchFamily="18" charset="-127"/>
              </a:rPr>
              <a:t>부</a:t>
            </a:r>
            <a:endParaRPr lang="en-US" altLang="ko-KR" sz="3700" dirty="0"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ko-KR" altLang="en-US" sz="3700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문제제기</a:t>
            </a:r>
            <a:endParaRPr lang="en-US" altLang="ko-KR" sz="3700" dirty="0"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4374941" y="889116"/>
            <a:ext cx="2143837" cy="1785104"/>
            <a:chOff x="1811884" y="2354803"/>
            <a:chExt cx="2143837" cy="1785104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33211B5D-3140-4A0E-AC36-4A8D6C220341}"/>
                </a:ext>
              </a:extLst>
            </p:cNvPr>
            <p:cNvSpPr/>
            <p:nvPr/>
          </p:nvSpPr>
          <p:spPr>
            <a:xfrm>
              <a:off x="1811884" y="2447232"/>
              <a:ext cx="1611964" cy="1391264"/>
            </a:xfrm>
            <a:prstGeom prst="ellipse">
              <a:avLst/>
            </a:prstGeom>
            <a:solidFill>
              <a:srgbClr val="AE141A"/>
            </a:solidFill>
            <a:ln w="19050">
              <a:solidFill>
                <a:srgbClr val="CDCD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	</a:t>
              </a:r>
              <a:endParaRPr lang="ko-KR" altLang="en-US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BC7E70E-052E-4F6F-91A0-60AF007209DB}"/>
                </a:ext>
              </a:extLst>
            </p:cNvPr>
            <p:cNvSpPr txBox="1"/>
            <p:nvPr/>
          </p:nvSpPr>
          <p:spPr>
            <a:xfrm>
              <a:off x="2238573" y="2354803"/>
              <a:ext cx="1717148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0" i="1" dirty="0" smtClean="0">
                  <a:solidFill>
                    <a:srgbClr val="F1ECE6"/>
                  </a:solidFill>
                  <a:latin typeface="Elephant" panose="02020904090505020303" pitchFamily="18" charset="0"/>
                </a:rPr>
                <a:t>2</a:t>
              </a:r>
              <a:endParaRPr lang="ko-KR" altLang="en-US" sz="11000" i="1" dirty="0">
                <a:solidFill>
                  <a:srgbClr val="F1ECE6"/>
                </a:solidFill>
                <a:latin typeface="Elephant" panose="02020904090505020303" pitchFamily="18" charset="0"/>
              </a:endParaRPr>
            </a:p>
          </p:txBody>
        </p:sp>
      </p:grp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B069E79B-D076-4222-959B-907A359EC3C6}"/>
              </a:ext>
            </a:extLst>
          </p:cNvPr>
          <p:cNvCxnSpPr>
            <a:cxnSpLocks/>
          </p:cNvCxnSpPr>
          <p:nvPr/>
        </p:nvCxnSpPr>
        <p:spPr>
          <a:xfrm rot="5400000">
            <a:off x="2934941" y="3178586"/>
            <a:ext cx="2880000" cy="0"/>
          </a:xfrm>
          <a:prstGeom prst="line">
            <a:avLst/>
          </a:prstGeom>
          <a:ln w="9525">
            <a:solidFill>
              <a:srgbClr val="AE14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3CD8FBFF-7F05-442C-8A47-5BB833D28B16}"/>
              </a:ext>
            </a:extLst>
          </p:cNvPr>
          <p:cNvSpPr txBox="1"/>
          <p:nvPr/>
        </p:nvSpPr>
        <p:spPr>
          <a:xfrm>
            <a:off x="4415490" y="2876427"/>
            <a:ext cx="3281675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dirty="0">
                <a:latin typeface="양진체 " panose="02020503000000000000" pitchFamily="18" charset="-127"/>
                <a:ea typeface="양진체 " panose="02020503000000000000" pitchFamily="18" charset="-127"/>
              </a:rPr>
              <a:t>2</a:t>
            </a:r>
            <a:r>
              <a:rPr lang="ko-KR" altLang="en-US" sz="3700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부</a:t>
            </a:r>
            <a:endParaRPr lang="en-US" altLang="ko-KR" sz="3700" dirty="0"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ko-KR" altLang="en-US" sz="3700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소비자</a:t>
            </a:r>
            <a:endParaRPr lang="en-US" altLang="ko-KR" sz="3700" dirty="0" smtClean="0"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ko-KR" altLang="en-US" sz="3700" dirty="0" err="1" smtClean="0">
                <a:latin typeface="양진체 " panose="02020503000000000000" pitchFamily="18" charset="-127"/>
                <a:ea typeface="양진체 " panose="02020503000000000000" pitchFamily="18" charset="-127"/>
              </a:rPr>
              <a:t>니즈파악</a:t>
            </a:r>
            <a:endParaRPr lang="en-US" altLang="ko-KR" sz="3700" dirty="0"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grpSp>
        <p:nvGrpSpPr>
          <p:cNvPr id="48" name="그룹 47"/>
          <p:cNvGrpSpPr/>
          <p:nvPr/>
        </p:nvGrpSpPr>
        <p:grpSpPr>
          <a:xfrm>
            <a:off x="6831812" y="2573307"/>
            <a:ext cx="2143837" cy="1785104"/>
            <a:chOff x="1811884" y="2354803"/>
            <a:chExt cx="2143837" cy="1785104"/>
          </a:xfrm>
        </p:grpSpPr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3211B5D-3140-4A0E-AC36-4A8D6C220341}"/>
                </a:ext>
              </a:extLst>
            </p:cNvPr>
            <p:cNvSpPr/>
            <p:nvPr/>
          </p:nvSpPr>
          <p:spPr>
            <a:xfrm>
              <a:off x="1811884" y="2447232"/>
              <a:ext cx="1611964" cy="1391264"/>
            </a:xfrm>
            <a:prstGeom prst="ellipse">
              <a:avLst/>
            </a:prstGeom>
            <a:solidFill>
              <a:srgbClr val="AE141A"/>
            </a:solidFill>
            <a:ln w="19050">
              <a:solidFill>
                <a:srgbClr val="CDCD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	</a:t>
              </a:r>
              <a:endParaRPr lang="ko-KR" altLang="en-US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BC7E70E-052E-4F6F-91A0-60AF007209DB}"/>
                </a:ext>
              </a:extLst>
            </p:cNvPr>
            <p:cNvSpPr txBox="1"/>
            <p:nvPr/>
          </p:nvSpPr>
          <p:spPr>
            <a:xfrm>
              <a:off x="2238573" y="2354803"/>
              <a:ext cx="1717148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0" i="1" dirty="0">
                  <a:solidFill>
                    <a:srgbClr val="F1ECE6"/>
                  </a:solidFill>
                  <a:latin typeface="Elephant" panose="02020904090505020303" pitchFamily="18" charset="0"/>
                </a:rPr>
                <a:t>3</a:t>
              </a:r>
              <a:endParaRPr lang="ko-KR" altLang="en-US" sz="11000" i="1" dirty="0">
                <a:solidFill>
                  <a:srgbClr val="F1ECE6"/>
                </a:solidFill>
                <a:latin typeface="Elephant" panose="02020904090505020303" pitchFamily="18" charset="0"/>
              </a:endParaRPr>
            </a:p>
          </p:txBody>
        </p:sp>
      </p:grpSp>
      <p:cxnSp>
        <p:nvCxnSpPr>
          <p:cNvPr id="51" name="직선 연결선 50">
            <a:extLst>
              <a:ext uri="{FF2B5EF4-FFF2-40B4-BE49-F238E27FC236}">
                <a16:creationId xmlns:a16="http://schemas.microsoft.com/office/drawing/2014/main" id="{B069E79B-D076-4222-959B-907A359EC3C6}"/>
              </a:ext>
            </a:extLst>
          </p:cNvPr>
          <p:cNvCxnSpPr>
            <a:cxnSpLocks/>
          </p:cNvCxnSpPr>
          <p:nvPr/>
        </p:nvCxnSpPr>
        <p:spPr>
          <a:xfrm rot="5400000">
            <a:off x="5391812" y="4862777"/>
            <a:ext cx="2880000" cy="0"/>
          </a:xfrm>
          <a:prstGeom prst="line">
            <a:avLst/>
          </a:prstGeom>
          <a:ln w="9525">
            <a:solidFill>
              <a:srgbClr val="AE14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3CD8FBFF-7F05-442C-8A47-5BB833D28B16}"/>
              </a:ext>
            </a:extLst>
          </p:cNvPr>
          <p:cNvSpPr txBox="1"/>
          <p:nvPr/>
        </p:nvSpPr>
        <p:spPr>
          <a:xfrm>
            <a:off x="6872361" y="4560618"/>
            <a:ext cx="3281675" cy="18004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dirty="0">
                <a:latin typeface="양진체 " panose="02020503000000000000" pitchFamily="18" charset="-127"/>
                <a:ea typeface="양진체 " panose="02020503000000000000" pitchFamily="18" charset="-127"/>
              </a:rPr>
              <a:t>3</a:t>
            </a:r>
            <a:r>
              <a:rPr lang="ko-KR" altLang="en-US" sz="3700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부</a:t>
            </a:r>
            <a:endParaRPr lang="en-US" altLang="ko-KR" sz="3700" dirty="0"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ko-KR" altLang="en-US" sz="3700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솔루션</a:t>
            </a:r>
            <a:endParaRPr lang="en-US" altLang="ko-KR" sz="3700" dirty="0" smtClean="0"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ko-KR" altLang="en-US" sz="3700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소개</a:t>
            </a:r>
            <a:endParaRPr lang="en-US" altLang="ko-KR" sz="3700" dirty="0"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grpSp>
        <p:nvGrpSpPr>
          <p:cNvPr id="53" name="그룹 52"/>
          <p:cNvGrpSpPr/>
          <p:nvPr/>
        </p:nvGrpSpPr>
        <p:grpSpPr>
          <a:xfrm>
            <a:off x="9391956" y="889116"/>
            <a:ext cx="2143837" cy="1785104"/>
            <a:chOff x="1811884" y="2354803"/>
            <a:chExt cx="2143837" cy="1785104"/>
          </a:xfrm>
        </p:grpSpPr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33211B5D-3140-4A0E-AC36-4A8D6C220341}"/>
                </a:ext>
              </a:extLst>
            </p:cNvPr>
            <p:cNvSpPr/>
            <p:nvPr/>
          </p:nvSpPr>
          <p:spPr>
            <a:xfrm>
              <a:off x="1811884" y="2447232"/>
              <a:ext cx="1611964" cy="1391264"/>
            </a:xfrm>
            <a:prstGeom prst="ellipse">
              <a:avLst/>
            </a:prstGeom>
            <a:solidFill>
              <a:srgbClr val="AE141A"/>
            </a:solidFill>
            <a:ln w="19050">
              <a:solidFill>
                <a:srgbClr val="CDCDC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	</a:t>
              </a:r>
              <a:endParaRPr lang="ko-KR" altLang="en-US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BC7E70E-052E-4F6F-91A0-60AF007209DB}"/>
                </a:ext>
              </a:extLst>
            </p:cNvPr>
            <p:cNvSpPr txBox="1"/>
            <p:nvPr/>
          </p:nvSpPr>
          <p:spPr>
            <a:xfrm>
              <a:off x="2238573" y="2354803"/>
              <a:ext cx="1717148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0" i="1" dirty="0">
                  <a:solidFill>
                    <a:srgbClr val="F1ECE6"/>
                  </a:solidFill>
                  <a:latin typeface="Elephant" panose="02020904090505020303" pitchFamily="18" charset="0"/>
                </a:rPr>
                <a:t>4</a:t>
              </a:r>
              <a:endParaRPr lang="ko-KR" altLang="en-US" sz="11000" i="1" dirty="0">
                <a:solidFill>
                  <a:srgbClr val="F1ECE6"/>
                </a:solidFill>
                <a:latin typeface="Elephant" panose="02020904090505020303" pitchFamily="18" charset="0"/>
              </a:endParaRPr>
            </a:p>
          </p:txBody>
        </p:sp>
      </p:grp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B069E79B-D076-4222-959B-907A359EC3C6}"/>
              </a:ext>
            </a:extLst>
          </p:cNvPr>
          <p:cNvCxnSpPr>
            <a:cxnSpLocks/>
          </p:cNvCxnSpPr>
          <p:nvPr/>
        </p:nvCxnSpPr>
        <p:spPr>
          <a:xfrm rot="5400000">
            <a:off x="7951956" y="3178586"/>
            <a:ext cx="2880000" cy="0"/>
          </a:xfrm>
          <a:prstGeom prst="line">
            <a:avLst/>
          </a:prstGeom>
          <a:ln w="9525">
            <a:solidFill>
              <a:srgbClr val="AE141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3CD8FBFF-7F05-442C-8A47-5BB833D28B16}"/>
              </a:ext>
            </a:extLst>
          </p:cNvPr>
          <p:cNvSpPr txBox="1"/>
          <p:nvPr/>
        </p:nvSpPr>
        <p:spPr>
          <a:xfrm>
            <a:off x="9432505" y="2876427"/>
            <a:ext cx="328167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700" dirty="0">
                <a:latin typeface="양진체 " panose="02020503000000000000" pitchFamily="18" charset="-127"/>
                <a:ea typeface="양진체 " panose="02020503000000000000" pitchFamily="18" charset="-127"/>
              </a:rPr>
              <a:t>4</a:t>
            </a:r>
            <a:r>
              <a:rPr lang="ko-KR" altLang="en-US" sz="3700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부</a:t>
            </a:r>
            <a:endParaRPr lang="en-US" altLang="ko-KR" sz="3700" dirty="0"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ko-KR" altLang="en-US" sz="3700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기대효과</a:t>
            </a:r>
            <a:endParaRPr lang="en-US" altLang="ko-KR" sz="3700" dirty="0"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3712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245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3E5B013-80CC-492E-BE76-7E2EE584F371}"/>
              </a:ext>
            </a:extLst>
          </p:cNvPr>
          <p:cNvSpPr/>
          <p:nvPr/>
        </p:nvSpPr>
        <p:spPr>
          <a:xfrm>
            <a:off x="3027002" y="4156522"/>
            <a:ext cx="3364682" cy="369332"/>
          </a:xfrm>
          <a:prstGeom prst="rect">
            <a:avLst/>
          </a:prstGeom>
          <a:solidFill>
            <a:srgbClr val="204F6A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Sandoll 개화 01 Regular" panose="020B0600000101010101" pitchFamily="34" charset="-127"/>
                <a:ea typeface="Sandoll 개화 01 Regular" panose="020B0600000101010101" pitchFamily="34" charset="-127"/>
              </a:rPr>
              <a:t>노인 복지 시설 부족</a:t>
            </a:r>
            <a:endParaRPr lang="ko-KR" altLang="en-US" dirty="0">
              <a:solidFill>
                <a:schemeClr val="bg1"/>
              </a:solidFill>
              <a:latin typeface="Sandoll 개화 01 Regular" panose="020B0600000101010101" pitchFamily="34" charset="-127"/>
              <a:ea typeface="Sandoll 개화 01 Regular" panose="020B0600000101010101" pitchFamily="34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00C93BE-1C47-40E1-B0B0-33FDBE5A20F2}"/>
              </a:ext>
            </a:extLst>
          </p:cNvPr>
          <p:cNvSpPr/>
          <p:nvPr/>
        </p:nvSpPr>
        <p:spPr>
          <a:xfrm>
            <a:off x="8073123" y="4136201"/>
            <a:ext cx="3222416" cy="369332"/>
          </a:xfrm>
          <a:prstGeom prst="rect">
            <a:avLst/>
          </a:prstGeom>
          <a:solidFill>
            <a:srgbClr val="204F6A"/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latin typeface="Sandoll 개화 01 Regular" panose="020B0600000101010101" pitchFamily="34" charset="-127"/>
                <a:ea typeface="Sandoll 개화 01 Regular" panose="020B0600000101010101" pitchFamily="34" charset="-127"/>
              </a:rPr>
              <a:t>복지 프로그램 부족</a:t>
            </a:r>
            <a:endParaRPr lang="ko-KR" altLang="en-US" dirty="0">
              <a:solidFill>
                <a:schemeClr val="bg1"/>
              </a:solidFill>
              <a:latin typeface="Sandoll 개화 01 Regular" panose="020B0600000101010101" pitchFamily="34" charset="-127"/>
              <a:ea typeface="Sandoll 개화 01 Regular" panose="020B0600000101010101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AB3A2796-BCAC-4CEA-8781-B7FD7DF3E8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F3CFC6-4DBF-4268-B5B0-7E4C5A6FD6B0}"/>
              </a:ext>
            </a:extLst>
          </p:cNvPr>
          <p:cNvSpPr txBox="1"/>
          <p:nvPr/>
        </p:nvSpPr>
        <p:spPr>
          <a:xfrm>
            <a:off x="665267" y="337334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>
                <a:solidFill>
                  <a:srgbClr val="E0DAD4"/>
                </a:solidFill>
                <a:latin typeface="Elephant" panose="02020904090505020303" pitchFamily="18" charset="0"/>
              </a:rPr>
              <a:t>1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32516AA-2DC9-4A18-A731-15302D17445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2162673" y="1035027"/>
            <a:ext cx="4982626" cy="2764329"/>
            <a:chOff x="908538" y="1408601"/>
            <a:chExt cx="8829675" cy="3891328"/>
          </a:xfrm>
        </p:grpSpPr>
        <p:grpSp>
          <p:nvGrpSpPr>
            <p:cNvPr id="28" name="그룹 27"/>
            <p:cNvGrpSpPr/>
            <p:nvPr/>
          </p:nvGrpSpPr>
          <p:grpSpPr>
            <a:xfrm>
              <a:off x="908538" y="1408601"/>
              <a:ext cx="8829675" cy="3891328"/>
              <a:chOff x="838200" y="1571626"/>
              <a:chExt cx="8829675" cy="3891328"/>
            </a:xfrm>
          </p:grpSpPr>
          <p:pic>
            <p:nvPicPr>
              <p:cNvPr id="30" name="그림 29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200" y="2186354"/>
                <a:ext cx="8829675" cy="3276600"/>
              </a:xfrm>
              <a:prstGeom prst="rect">
                <a:avLst/>
              </a:prstGeom>
            </p:spPr>
          </p:pic>
          <p:pic>
            <p:nvPicPr>
              <p:cNvPr id="34" name="그림 33"/>
              <p:cNvPicPr>
                <a:picLocks noChangeAspect="1"/>
              </p:cNvPicPr>
              <p:nvPr/>
            </p:nvPicPr>
            <p:blipFill rotWithShape="1">
              <a:blip r:embed="rId6"/>
              <a:srcRect b="57259"/>
              <a:stretch/>
            </p:blipFill>
            <p:spPr>
              <a:xfrm>
                <a:off x="842416" y="1571626"/>
                <a:ext cx="5895976" cy="614728"/>
              </a:xfrm>
              <a:prstGeom prst="rect">
                <a:avLst/>
              </a:prstGeom>
            </p:spPr>
          </p:pic>
        </p:grpSp>
        <p:sp>
          <p:nvSpPr>
            <p:cNvPr id="35" name="직사각형 34"/>
            <p:cNvSpPr/>
            <p:nvPr/>
          </p:nvSpPr>
          <p:spPr>
            <a:xfrm>
              <a:off x="908538" y="1533525"/>
              <a:ext cx="3368187" cy="381000"/>
            </a:xfrm>
            <a:prstGeom prst="rect">
              <a:avLst/>
            </a:prstGeom>
            <a:solidFill>
              <a:schemeClr val="accent4"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298982" y="2157915"/>
            <a:ext cx="1292662" cy="2413481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1 </a:t>
            </a:r>
            <a:r>
              <a:rPr lang="ko-KR" altLang="en-US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문제 제기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Problem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6BE6C5D2-685B-47BE-ABD4-E3F2300896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colorTemperature colorTemp="69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4387" y="4948510"/>
            <a:ext cx="9329069" cy="1384074"/>
          </a:xfrm>
          <a:prstGeom prst="rect">
            <a:avLst/>
          </a:prstGeom>
          <a:effectLst>
            <a:innerShdw blurRad="76200">
              <a:prstClr val="black">
                <a:alpha val="67000"/>
              </a:prstClr>
            </a:innerShdw>
          </a:effectLst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88DDF5FA-361A-4CA7-A54D-605B8BC5B910}"/>
              </a:ext>
            </a:extLst>
          </p:cNvPr>
          <p:cNvSpPr/>
          <p:nvPr/>
        </p:nvSpPr>
        <p:spPr>
          <a:xfrm>
            <a:off x="2227384" y="5383936"/>
            <a:ext cx="9806593" cy="553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온라인으로 기존의 복지 시설을 대체할 수 있는 플랫폼의 필요성</a:t>
            </a:r>
            <a:endParaRPr lang="en-US" altLang="ko-KR" sz="2800" kern="100" dirty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83855" y="436535"/>
            <a:ext cx="3211684" cy="336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17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245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AB3A2796-BCAC-4CEA-8781-B7FD7DF3E8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F3CFC6-4DBF-4268-B5B0-7E4C5A6FD6B0}"/>
              </a:ext>
            </a:extLst>
          </p:cNvPr>
          <p:cNvSpPr txBox="1"/>
          <p:nvPr/>
        </p:nvSpPr>
        <p:spPr>
          <a:xfrm>
            <a:off x="665267" y="337334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>
                <a:solidFill>
                  <a:srgbClr val="E0DAD4"/>
                </a:solidFill>
                <a:latin typeface="Elephant" panose="02020904090505020303" pitchFamily="18" charset="0"/>
              </a:rPr>
              <a:t>2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32516AA-2DC9-4A18-A731-15302D17445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298982" y="2157915"/>
            <a:ext cx="1292662" cy="3894656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r>
              <a:rPr lang="en-US" altLang="ko-KR" sz="360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2</a:t>
            </a:r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 </a:t>
            </a:r>
            <a:r>
              <a:rPr lang="ko-KR" altLang="en-US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소비자 </a:t>
            </a:r>
            <a:r>
              <a:rPr lang="ko-KR" altLang="en-US" sz="3600" dirty="0" err="1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니즈</a:t>
            </a:r>
            <a:r>
              <a:rPr lang="ko-KR" altLang="en-US" sz="3600" dirty="0" err="1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파악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Needs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6BE6C5D2-685B-47BE-ABD4-E3F2300896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9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98" y="4237383"/>
            <a:ext cx="9329069" cy="2173467"/>
          </a:xfrm>
          <a:prstGeom prst="rect">
            <a:avLst/>
          </a:prstGeom>
          <a:effectLst>
            <a:innerShdw blurRad="76200">
              <a:prstClr val="black">
                <a:alpha val="67000"/>
              </a:prstClr>
            </a:innerShdw>
          </a:effectLst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88DDF5FA-361A-4CA7-A54D-605B8BC5B910}"/>
              </a:ext>
            </a:extLst>
          </p:cNvPr>
          <p:cNvSpPr/>
          <p:nvPr/>
        </p:nvSpPr>
        <p:spPr>
          <a:xfrm>
            <a:off x="2324448" y="4490537"/>
            <a:ext cx="9806593" cy="1680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kern="100" dirty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새로운 노인세대의 등장 예상 </a:t>
            </a:r>
            <a:endParaRPr lang="en-US" altLang="ko-KR" sz="2800" kern="100" dirty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(</a:t>
            </a: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경로당</a:t>
            </a:r>
            <a:r>
              <a:rPr lang="en-US" altLang="ko-KR" sz="2800" kern="100" dirty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800" kern="100" dirty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노인정보다 디지털 서비스가 더 </a:t>
            </a: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익숙한</a:t>
            </a:r>
            <a:endParaRPr lang="en-US" altLang="ko-KR" sz="2800" kern="100" dirty="0" smtClean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노년층에게는 </a:t>
            </a:r>
            <a:r>
              <a:rPr lang="ko-KR" altLang="en-US" sz="2800" kern="100" dirty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온라인 플랫폼이 </a:t>
            </a: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편함</a:t>
            </a:r>
            <a:r>
              <a:rPr lang="en-US" altLang="ko-KR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)</a:t>
            </a:r>
            <a:endParaRPr lang="ko-KR" altLang="en-US" sz="2800" kern="100" dirty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6BE6C5D2-685B-47BE-ABD4-E3F2300896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9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98" y="337334"/>
            <a:ext cx="9329069" cy="1384074"/>
          </a:xfrm>
          <a:prstGeom prst="rect">
            <a:avLst/>
          </a:prstGeom>
          <a:effectLst>
            <a:innerShdw blurRad="76200">
              <a:prstClr val="black">
                <a:alpha val="67000"/>
              </a:prstClr>
            </a:innerShdw>
          </a:effectLst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88DDF5FA-361A-4CA7-A54D-605B8BC5B910}"/>
              </a:ext>
            </a:extLst>
          </p:cNvPr>
          <p:cNvSpPr/>
          <p:nvPr/>
        </p:nvSpPr>
        <p:spPr>
          <a:xfrm>
            <a:off x="2188089" y="772760"/>
            <a:ext cx="9806593" cy="553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kern="100" dirty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외로움 해소를 위해 공동체에 소속되고 싶음 </a:t>
            </a: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6BE6C5D2-685B-47BE-ABD4-E3F2300896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9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738" y="1950885"/>
            <a:ext cx="9329069" cy="1981036"/>
          </a:xfrm>
          <a:prstGeom prst="rect">
            <a:avLst/>
          </a:prstGeom>
          <a:effectLst>
            <a:innerShdw blurRad="76200">
              <a:prstClr val="black">
                <a:alpha val="67000"/>
              </a:prstClr>
            </a:innerShdw>
          </a:effectLst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88DDF5FA-361A-4CA7-A54D-605B8BC5B910}"/>
              </a:ext>
            </a:extLst>
          </p:cNvPr>
          <p:cNvSpPr/>
          <p:nvPr/>
        </p:nvSpPr>
        <p:spPr>
          <a:xfrm>
            <a:off x="2241735" y="2403418"/>
            <a:ext cx="9806593" cy="1116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kern="100" dirty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복지관이 가깝지 않거나</a:t>
            </a:r>
            <a:r>
              <a:rPr lang="en-US" altLang="ko-KR" sz="2800" kern="100" dirty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, </a:t>
            </a:r>
            <a:r>
              <a:rPr lang="ko-KR" altLang="en-US" sz="2800" kern="100" dirty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아예 </a:t>
            </a: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근처에</a:t>
            </a:r>
            <a:endParaRPr lang="en-US" altLang="ko-KR" sz="2800" kern="100" dirty="0" smtClean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존재하지 않아</a:t>
            </a:r>
            <a:r>
              <a:rPr lang="en-US" altLang="ko-KR" sz="2800" kern="100" dirty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 </a:t>
            </a: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접근성이 </a:t>
            </a:r>
            <a:r>
              <a:rPr lang="ko-KR" altLang="en-US" sz="2800" kern="100" dirty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부족함</a:t>
            </a:r>
          </a:p>
        </p:txBody>
      </p:sp>
    </p:spTree>
    <p:extLst>
      <p:ext uri="{BB962C8B-B14F-4D97-AF65-F5344CB8AC3E}">
        <p14:creationId xmlns:p14="http://schemas.microsoft.com/office/powerpoint/2010/main" val="264483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57"/>
            <a:ext cx="12192000" cy="686245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AB3A2796-BCAC-4CEA-8781-B7FD7DF3E8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F3CFC6-4DBF-4268-B5B0-7E4C5A6FD6B0}"/>
              </a:ext>
            </a:extLst>
          </p:cNvPr>
          <p:cNvSpPr txBox="1"/>
          <p:nvPr/>
        </p:nvSpPr>
        <p:spPr>
          <a:xfrm>
            <a:off x="665267" y="337334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>
                <a:solidFill>
                  <a:srgbClr val="E0DAD4"/>
                </a:solidFill>
                <a:latin typeface="Elephant" panose="02020904090505020303" pitchFamily="18" charset="0"/>
              </a:rPr>
              <a:t>3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32516AA-2DC9-4A18-A731-15302D17445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298982" y="2157915"/>
            <a:ext cx="1292662" cy="2971326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3 </a:t>
            </a:r>
            <a:r>
              <a:rPr lang="ko-KR" altLang="en-US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솔루션 소개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Solution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6BE6C5D2-685B-47BE-ABD4-E3F2300896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9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98" y="609600"/>
            <a:ext cx="9329069" cy="2499360"/>
          </a:xfrm>
          <a:prstGeom prst="rect">
            <a:avLst/>
          </a:prstGeom>
          <a:effectLst>
            <a:innerShdw blurRad="76200">
              <a:prstClr val="black">
                <a:alpha val="67000"/>
              </a:prstClr>
            </a:innerShdw>
          </a:effectLst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88DDF5FA-361A-4CA7-A54D-605B8BC5B910}"/>
              </a:ext>
            </a:extLst>
          </p:cNvPr>
          <p:cNvSpPr/>
          <p:nvPr/>
        </p:nvSpPr>
        <p:spPr>
          <a:xfrm>
            <a:off x="2188089" y="1202022"/>
            <a:ext cx="9806593" cy="553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kern="100" dirty="0" err="1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프로그램별</a:t>
            </a: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 맞춤 모드</a:t>
            </a:r>
            <a:r>
              <a:rPr lang="en-US" altLang="ko-KR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(UI) </a:t>
            </a: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제공</a:t>
            </a:r>
            <a:endParaRPr lang="ko-KR" altLang="en-US" sz="2800" kern="100" dirty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6BE6C5D2-685B-47BE-ABD4-E3F2300896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9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738" y="3478374"/>
            <a:ext cx="9329069" cy="2455917"/>
          </a:xfrm>
          <a:prstGeom prst="rect">
            <a:avLst/>
          </a:prstGeom>
          <a:effectLst>
            <a:innerShdw blurRad="76200">
              <a:prstClr val="black">
                <a:alpha val="67000"/>
              </a:prstClr>
            </a:innerShdw>
          </a:effectLst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88DDF5FA-361A-4CA7-A54D-605B8BC5B910}"/>
              </a:ext>
            </a:extLst>
          </p:cNvPr>
          <p:cNvSpPr/>
          <p:nvPr/>
        </p:nvSpPr>
        <p:spPr>
          <a:xfrm>
            <a:off x="2241735" y="3930908"/>
            <a:ext cx="9806593" cy="553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어르신 맞춤 </a:t>
            </a:r>
            <a:r>
              <a:rPr lang="en-US" altLang="ko-KR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UI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8DDF5FA-361A-4CA7-A54D-605B8BC5B910}"/>
              </a:ext>
            </a:extLst>
          </p:cNvPr>
          <p:cNvSpPr/>
          <p:nvPr/>
        </p:nvSpPr>
        <p:spPr>
          <a:xfrm>
            <a:off x="2138403" y="1827914"/>
            <a:ext cx="9806593" cy="787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38200" marR="381000" indent="-457200" algn="ctr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노래교실 </a:t>
            </a:r>
            <a:r>
              <a:rPr lang="en-US" altLang="ko-KR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: </a:t>
            </a:r>
            <a:r>
              <a:rPr lang="ko-KR" altLang="en-US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마이크 에코 효과</a:t>
            </a:r>
            <a:r>
              <a:rPr lang="en-US" altLang="ko-KR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 / </a:t>
            </a:r>
            <a:r>
              <a:rPr lang="ko-KR" altLang="en-US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가사 띄워주기 </a:t>
            </a:r>
            <a:r>
              <a:rPr lang="en-US" altLang="ko-KR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/ </a:t>
            </a:r>
            <a:r>
              <a:rPr lang="ko-KR" altLang="en-US" kern="100" dirty="0" err="1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미러볼</a:t>
            </a:r>
            <a:r>
              <a:rPr lang="ko-KR" altLang="en-US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 효과 </a:t>
            </a:r>
            <a:r>
              <a:rPr lang="en-US" altLang="ko-KR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/ </a:t>
            </a:r>
            <a:r>
              <a:rPr lang="ko-KR" altLang="en-US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박수 소리</a:t>
            </a:r>
            <a:endParaRPr lang="en-US" altLang="ko-KR" kern="100" dirty="0" smtClean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  <a:p>
            <a:pPr marL="838200" marR="381000" indent="-457200" algn="ctr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kern="100" dirty="0" err="1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댄스교실</a:t>
            </a:r>
            <a:r>
              <a:rPr lang="ko-KR" altLang="en-US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 </a:t>
            </a:r>
            <a:r>
              <a:rPr lang="en-US" altLang="ko-KR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: </a:t>
            </a:r>
            <a:r>
              <a:rPr lang="ko-KR" altLang="en-US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모션 인식</a:t>
            </a:r>
            <a:endParaRPr lang="ko-KR" altLang="en-US" kern="100" dirty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8DDF5FA-361A-4CA7-A54D-605B8BC5B910}"/>
              </a:ext>
            </a:extLst>
          </p:cNvPr>
          <p:cNvSpPr/>
          <p:nvPr/>
        </p:nvSpPr>
        <p:spPr>
          <a:xfrm>
            <a:off x="2188089" y="4630554"/>
            <a:ext cx="9806593" cy="787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38200" marR="381000" indent="-457200" algn="ctr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글씨 크기 </a:t>
            </a:r>
            <a:r>
              <a:rPr lang="en-US" altLang="ko-KR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&amp; </a:t>
            </a:r>
            <a:r>
              <a:rPr lang="ko-KR" altLang="en-US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아이콘 크기 확대</a:t>
            </a:r>
            <a:endParaRPr lang="en-US" altLang="ko-KR" kern="100" dirty="0" smtClean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  <a:p>
            <a:pPr marL="838200" marR="381000" indent="-457200" algn="ctr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ko-KR" altLang="en-US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음성인식 </a:t>
            </a:r>
            <a:r>
              <a:rPr lang="ko-KR" altLang="en-US" kern="100" dirty="0" err="1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채팅창</a:t>
            </a:r>
            <a:r>
              <a:rPr lang="ko-KR" altLang="en-US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 입력 기능 추가</a:t>
            </a:r>
            <a:endParaRPr lang="ko-KR" altLang="en-US" kern="100" dirty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800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57"/>
            <a:ext cx="12192000" cy="686245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AB3A2796-BCAC-4CEA-8781-B7FD7DF3E8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F3CFC6-4DBF-4268-B5B0-7E4C5A6FD6B0}"/>
              </a:ext>
            </a:extLst>
          </p:cNvPr>
          <p:cNvSpPr txBox="1"/>
          <p:nvPr/>
        </p:nvSpPr>
        <p:spPr>
          <a:xfrm>
            <a:off x="665267" y="337334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>
                <a:solidFill>
                  <a:srgbClr val="E0DAD4"/>
                </a:solidFill>
                <a:latin typeface="Elephant" panose="02020904090505020303" pitchFamily="18" charset="0"/>
              </a:rPr>
              <a:t>3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32516AA-2DC9-4A18-A731-15302D17445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298982" y="2157915"/>
            <a:ext cx="1292662" cy="2971326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3 </a:t>
            </a:r>
            <a:r>
              <a:rPr lang="ko-KR" altLang="en-US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솔루션 소개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Solution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382" y="701040"/>
            <a:ext cx="9680341" cy="544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42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57"/>
            <a:ext cx="12192000" cy="686245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AB3A2796-BCAC-4CEA-8781-B7FD7DF3E8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F3CFC6-4DBF-4268-B5B0-7E4C5A6FD6B0}"/>
              </a:ext>
            </a:extLst>
          </p:cNvPr>
          <p:cNvSpPr txBox="1"/>
          <p:nvPr/>
        </p:nvSpPr>
        <p:spPr>
          <a:xfrm>
            <a:off x="665267" y="337334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>
                <a:solidFill>
                  <a:srgbClr val="E0DAD4"/>
                </a:solidFill>
                <a:latin typeface="Elephant" panose="02020904090505020303" pitchFamily="18" charset="0"/>
              </a:rPr>
              <a:t>3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32516AA-2DC9-4A18-A731-15302D17445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298982" y="2157915"/>
            <a:ext cx="1292662" cy="2971326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3 </a:t>
            </a:r>
            <a:r>
              <a:rPr lang="ko-KR" altLang="en-US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솔루션 소개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Solution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002" y="853441"/>
            <a:ext cx="9482667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05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245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-6090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AB3A2796-BCAC-4CEA-8781-B7FD7DF3E8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F3CFC6-4DBF-4268-B5B0-7E4C5A6FD6B0}"/>
              </a:ext>
            </a:extLst>
          </p:cNvPr>
          <p:cNvSpPr txBox="1"/>
          <p:nvPr/>
        </p:nvSpPr>
        <p:spPr>
          <a:xfrm>
            <a:off x="665267" y="337334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>
                <a:solidFill>
                  <a:srgbClr val="E0DAD4"/>
                </a:solidFill>
                <a:latin typeface="Elephant" panose="02020904090505020303" pitchFamily="18" charset="0"/>
              </a:rPr>
              <a:t>3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32516AA-2DC9-4A18-A731-15302D17445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298982" y="2157915"/>
            <a:ext cx="1292662" cy="2876750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r>
              <a:rPr lang="en-US" altLang="ko-KR" sz="360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3-1 </a:t>
            </a:r>
            <a:r>
              <a:rPr lang="ko-KR" altLang="en-US" sz="3600" dirty="0" err="1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기술스택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en-US" altLang="ko-KR" sz="3600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Stack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sp>
        <p:nvSpPr>
          <p:cNvPr id="20" name="내용 개체 틀 2"/>
          <p:cNvSpPr>
            <a:spLocks noGrp="1"/>
          </p:cNvSpPr>
          <p:nvPr>
            <p:ph idx="1"/>
          </p:nvPr>
        </p:nvSpPr>
        <p:spPr>
          <a:xfrm>
            <a:off x="2691408" y="1737717"/>
            <a:ext cx="7910110" cy="2821962"/>
          </a:xfrm>
        </p:spPr>
        <p:txBody>
          <a:bodyPr/>
          <a:lstStyle/>
          <a:p>
            <a:r>
              <a:rPr lang="en-US" altLang="ko-KR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FE – </a:t>
            </a:r>
            <a:r>
              <a:rPr lang="ko-KR" altLang="en-US" dirty="0" err="1" smtClean="0">
                <a:latin typeface="양진체 " panose="02020503000000000000" pitchFamily="18" charset="-127"/>
                <a:ea typeface="양진체 " panose="02020503000000000000" pitchFamily="18" charset="-127"/>
              </a:rPr>
              <a:t>리액트</a:t>
            </a:r>
            <a:endParaRPr lang="en-US" altLang="ko-KR" dirty="0"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en-US" altLang="ko-KR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BE – </a:t>
            </a:r>
            <a:r>
              <a:rPr lang="ko-KR" altLang="en-US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자바 </a:t>
            </a:r>
            <a:r>
              <a:rPr lang="en-US" altLang="ko-KR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/ </a:t>
            </a:r>
            <a:r>
              <a:rPr lang="ko-KR" altLang="en-US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스프링</a:t>
            </a:r>
            <a:endParaRPr lang="en-US" altLang="ko-KR" dirty="0" smtClean="0"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pPr marL="0" indent="0">
              <a:buNone/>
            </a:pPr>
            <a:endParaRPr lang="en-US" altLang="ko-KR" dirty="0" smtClean="0"/>
          </a:p>
        </p:txBody>
      </p:sp>
      <p:pic>
        <p:nvPicPr>
          <p:cNvPr id="21" name="Picture 4" descr="https://cdn-icons-png.flaticon.com/512/919/919854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8643" y="4039417"/>
            <a:ext cx="965616" cy="965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6" descr="SpringBoot]스프링부트란?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3017" y="2901376"/>
            <a:ext cx="1644356" cy="862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8" descr="React 18 버전의 실상을 파헤치다. - 오픈소스컨설팅 테크블로그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0231" y="4175225"/>
            <a:ext cx="1781132" cy="829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93971" y="1142700"/>
            <a:ext cx="4933829" cy="3897120"/>
          </a:xfrm>
          <a:prstGeom prst="rect">
            <a:avLst/>
          </a:prstGeom>
        </p:spPr>
      </p:pic>
      <p:sp>
        <p:nvSpPr>
          <p:cNvPr id="25" name="내용 개체 틀 2"/>
          <p:cNvSpPr txBox="1">
            <a:spLocks/>
          </p:cNvSpPr>
          <p:nvPr/>
        </p:nvSpPr>
        <p:spPr>
          <a:xfrm>
            <a:off x="7837363" y="5244713"/>
            <a:ext cx="3501197" cy="6594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 sz="2400" dirty="0" smtClean="0">
                <a:latin typeface="양진체 " panose="02020503000000000000" pitchFamily="18" charset="-127"/>
                <a:ea typeface="양진체 " panose="02020503000000000000" pitchFamily="18" charset="-127"/>
              </a:rPr>
              <a:t>통신 서비스 </a:t>
            </a:r>
            <a:r>
              <a:rPr lang="ko-KR" altLang="en-US" sz="2400" dirty="0" err="1" smtClean="0">
                <a:latin typeface="양진체 " panose="02020503000000000000" pitchFamily="18" charset="-127"/>
                <a:ea typeface="양진체 " panose="02020503000000000000" pitchFamily="18" charset="-127"/>
              </a:rPr>
              <a:t>아키텍쳐</a:t>
            </a:r>
            <a:endParaRPr lang="en-US" altLang="ko-KR" sz="2400" dirty="0" smtClean="0"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109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9830404-020B-48C3-A74C-912AF889EF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4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2457"/>
          </a:xfrm>
          <a:prstGeom prst="rect">
            <a:avLst/>
          </a:prstGeom>
        </p:spPr>
      </p:pic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A164B8A-53E5-4D3A-BD31-E71CDD419D66}"/>
              </a:ext>
            </a:extLst>
          </p:cNvPr>
          <p:cNvCxnSpPr>
            <a:cxnSpLocks/>
          </p:cNvCxnSpPr>
          <p:nvPr/>
        </p:nvCxnSpPr>
        <p:spPr>
          <a:xfrm flipV="1">
            <a:off x="1943049" y="-60900"/>
            <a:ext cx="0" cy="6858000"/>
          </a:xfrm>
          <a:prstGeom prst="line">
            <a:avLst/>
          </a:prstGeom>
          <a:ln w="12700">
            <a:solidFill>
              <a:srgbClr val="204F6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AB3A2796-BCAC-4CEA-8781-B7FD7DF3E880}"/>
              </a:ext>
            </a:extLst>
          </p:cNvPr>
          <p:cNvSpPr/>
          <p:nvPr/>
        </p:nvSpPr>
        <p:spPr>
          <a:xfrm>
            <a:off x="420691" y="365233"/>
            <a:ext cx="1080000" cy="1080000"/>
          </a:xfrm>
          <a:prstGeom prst="ellipse">
            <a:avLst/>
          </a:prstGeom>
          <a:solidFill>
            <a:srgbClr val="204F6A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1ECE6"/>
                </a:solidFill>
              </a:rPr>
              <a:t>	</a:t>
            </a:r>
            <a:endParaRPr lang="ko-KR" altLang="en-US" dirty="0">
              <a:solidFill>
                <a:srgbClr val="F1ECE6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1F3CFC6-4DBF-4268-B5B0-7E4C5A6FD6B0}"/>
              </a:ext>
            </a:extLst>
          </p:cNvPr>
          <p:cNvSpPr txBox="1"/>
          <p:nvPr/>
        </p:nvSpPr>
        <p:spPr>
          <a:xfrm>
            <a:off x="665267" y="337334"/>
            <a:ext cx="746445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500" i="1" dirty="0" smtClean="0">
                <a:solidFill>
                  <a:srgbClr val="E0DAD4"/>
                </a:solidFill>
                <a:latin typeface="Elephant" panose="02020904090505020303" pitchFamily="18" charset="0"/>
              </a:rPr>
              <a:t>4</a:t>
            </a:r>
            <a:endParaRPr lang="ko-KR" altLang="en-US" sz="8500" i="1" dirty="0">
              <a:solidFill>
                <a:srgbClr val="E0DAD4"/>
              </a:solidFill>
              <a:latin typeface="Elephant" panose="02020904090505020303" pitchFamily="18" charset="0"/>
            </a:endParaRPr>
          </a:p>
        </p:txBody>
      </p: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32516AA-2DC9-4A18-A731-15302D17445D}"/>
              </a:ext>
            </a:extLst>
          </p:cNvPr>
          <p:cNvCxnSpPr/>
          <p:nvPr/>
        </p:nvCxnSpPr>
        <p:spPr>
          <a:xfrm>
            <a:off x="726691" y="1870469"/>
            <a:ext cx="468000" cy="0"/>
          </a:xfrm>
          <a:prstGeom prst="line">
            <a:avLst/>
          </a:prstGeom>
          <a:ln w="41275">
            <a:solidFill>
              <a:srgbClr val="204F6A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298982" y="2157915"/>
            <a:ext cx="1292662" cy="2411879"/>
          </a:xfrm>
          <a:prstGeom prst="rect">
            <a:avLst/>
          </a:prstGeom>
          <a:noFill/>
        </p:spPr>
        <p:txBody>
          <a:bodyPr vert="eaVert" wrap="none" lIns="91440" tIns="45720" rIns="91440" bIns="45720">
            <a:spAutoFit/>
          </a:bodyPr>
          <a:lstStyle/>
          <a:p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4 </a:t>
            </a:r>
            <a:r>
              <a:rPr lang="ko-KR" altLang="en-US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기대효과</a:t>
            </a:r>
            <a:endParaRPr lang="en-US" altLang="ko-KR" sz="3600" dirty="0" smtClean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  <a:p>
            <a:r>
              <a:rPr lang="en-US" altLang="ko-KR" sz="3600" dirty="0" smtClean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양진체 " panose="02020503000000000000" pitchFamily="18" charset="-127"/>
                <a:ea typeface="양진체 " panose="02020503000000000000" pitchFamily="18" charset="-127"/>
              </a:rPr>
              <a:t>Results</a:t>
            </a:r>
            <a:endParaRPr lang="en-US" altLang="ko-KR" sz="3600" dirty="0">
              <a:ln w="0"/>
              <a:solidFill>
                <a:srgbClr val="C0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양진체 " panose="02020503000000000000" pitchFamily="18" charset="-127"/>
              <a:ea typeface="양진체 " panose="02020503000000000000" pitchFamily="18" charset="-127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6BE6C5D2-685B-47BE-ABD4-E3F2300896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9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98" y="4237383"/>
            <a:ext cx="9329069" cy="2173467"/>
          </a:xfrm>
          <a:prstGeom prst="rect">
            <a:avLst/>
          </a:prstGeom>
          <a:effectLst>
            <a:innerShdw blurRad="76200">
              <a:prstClr val="black">
                <a:alpha val="67000"/>
              </a:prstClr>
            </a:innerShdw>
          </a:effectLst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6BE6C5D2-685B-47BE-ABD4-E3F2300896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9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0498" y="337334"/>
            <a:ext cx="9329069" cy="1384074"/>
          </a:xfrm>
          <a:prstGeom prst="rect">
            <a:avLst/>
          </a:prstGeom>
          <a:effectLst>
            <a:innerShdw blurRad="76200">
              <a:prstClr val="black">
                <a:alpha val="67000"/>
              </a:prstClr>
            </a:innerShdw>
          </a:effectLst>
        </p:spPr>
      </p:pic>
      <p:sp>
        <p:nvSpPr>
          <p:cNvPr id="28" name="직사각형 27">
            <a:extLst>
              <a:ext uri="{FF2B5EF4-FFF2-40B4-BE49-F238E27FC236}">
                <a16:creationId xmlns:a16="http://schemas.microsoft.com/office/drawing/2014/main" id="{88DDF5FA-361A-4CA7-A54D-605B8BC5B910}"/>
              </a:ext>
            </a:extLst>
          </p:cNvPr>
          <p:cNvSpPr/>
          <p:nvPr/>
        </p:nvSpPr>
        <p:spPr>
          <a:xfrm>
            <a:off x="2188089" y="772760"/>
            <a:ext cx="9806593" cy="553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자택에서 복지 시설과 공동체 향유 가능</a:t>
            </a:r>
            <a:endParaRPr lang="ko-KR" altLang="en-US" sz="2800" kern="100" dirty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</p:txBody>
      </p:sp>
      <p:pic>
        <p:nvPicPr>
          <p:cNvPr id="30" name="그림 29">
            <a:extLst>
              <a:ext uri="{FF2B5EF4-FFF2-40B4-BE49-F238E27FC236}">
                <a16:creationId xmlns:a16="http://schemas.microsoft.com/office/drawing/2014/main" id="{6BE6C5D2-685B-47BE-ABD4-E3F2300896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98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8738" y="1950885"/>
            <a:ext cx="9329069" cy="1981036"/>
          </a:xfrm>
          <a:prstGeom prst="rect">
            <a:avLst/>
          </a:prstGeom>
          <a:effectLst>
            <a:innerShdw blurRad="76200">
              <a:prstClr val="black">
                <a:alpha val="67000"/>
              </a:prstClr>
            </a:innerShdw>
          </a:effectLst>
        </p:spPr>
      </p:pic>
      <p:sp>
        <p:nvSpPr>
          <p:cNvPr id="34" name="직사각형 33">
            <a:extLst>
              <a:ext uri="{FF2B5EF4-FFF2-40B4-BE49-F238E27FC236}">
                <a16:creationId xmlns:a16="http://schemas.microsoft.com/office/drawing/2014/main" id="{88DDF5FA-361A-4CA7-A54D-605B8BC5B910}"/>
              </a:ext>
            </a:extLst>
          </p:cNvPr>
          <p:cNvSpPr/>
          <p:nvPr/>
        </p:nvSpPr>
        <p:spPr>
          <a:xfrm>
            <a:off x="2241735" y="2403418"/>
            <a:ext cx="9806593" cy="1116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부족한 인프라 극복 가능</a:t>
            </a:r>
            <a:endParaRPr lang="en-US" altLang="ko-KR" sz="2800" kern="100" dirty="0" smtClean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(</a:t>
            </a: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온라인 서비스로 다양한 프로그램 참여 가능</a:t>
            </a:r>
            <a:r>
              <a:rPr lang="en-US" altLang="ko-KR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)</a:t>
            </a:r>
            <a:endParaRPr lang="ko-KR" altLang="en-US" sz="2800" kern="100" dirty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8DDF5FA-361A-4CA7-A54D-605B8BC5B910}"/>
              </a:ext>
            </a:extLst>
          </p:cNvPr>
          <p:cNvSpPr/>
          <p:nvPr/>
        </p:nvSpPr>
        <p:spPr>
          <a:xfrm>
            <a:off x="2385408" y="4765630"/>
            <a:ext cx="9806593" cy="11169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노인 세대로 진입한 디지털 친화 세대의 </a:t>
            </a:r>
            <a:r>
              <a:rPr lang="ko-KR" altLang="en-US" sz="2800" kern="100" dirty="0" err="1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니즈</a:t>
            </a: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 충족 가능</a:t>
            </a:r>
            <a:endParaRPr lang="en-US" altLang="ko-KR" sz="2800" kern="100" dirty="0" smtClean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  <a:p>
            <a:pPr marL="381000" marR="381000" algn="ctr">
              <a:lnSpc>
                <a:spcPct val="107000"/>
              </a:lnSpc>
              <a:spcAft>
                <a:spcPts val="800"/>
              </a:spcAft>
            </a:pPr>
            <a:r>
              <a:rPr lang="en-US" altLang="ko-KR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(</a:t>
            </a:r>
            <a:r>
              <a:rPr lang="ko-KR" altLang="en-US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노인 복지 서비스를 좀 더 친숙한 방식으로 이용 가능</a:t>
            </a:r>
            <a:r>
              <a:rPr lang="en-US" altLang="ko-KR" sz="2800" kern="100" dirty="0" smtClean="0">
                <a:latin typeface="양진체 " panose="02020503000000000000" pitchFamily="18" charset="-127"/>
                <a:ea typeface="양진체 " panose="02020503000000000000" pitchFamily="18" charset="-127"/>
                <a:cs typeface="Times New Roman" panose="02020603050405020304" pitchFamily="18" charset="0"/>
              </a:rPr>
              <a:t>)</a:t>
            </a:r>
            <a:endParaRPr lang="en-US" altLang="ko-KR" sz="2800" kern="100" dirty="0">
              <a:latin typeface="양진체 " panose="02020503000000000000" pitchFamily="18" charset="-127"/>
              <a:ea typeface="양진체 " panose="02020503000000000000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803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252</Words>
  <Application>Microsoft Office PowerPoint</Application>
  <PresentationFormat>와이드스크린</PresentationFormat>
  <Paragraphs>88</Paragraphs>
  <Slides>10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Sandoll 개화 01 Regular</vt:lpstr>
      <vt:lpstr>맑은 고딕</vt:lpstr>
      <vt:lpstr>양진체 </vt:lpstr>
      <vt:lpstr>Arial</vt:lpstr>
      <vt:lpstr>Elephant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우혜주</dc:creator>
  <cp:lastModifiedBy>multicampus</cp:lastModifiedBy>
  <cp:revision>91</cp:revision>
  <dcterms:created xsi:type="dcterms:W3CDTF">2019-06-06T07:59:33Z</dcterms:created>
  <dcterms:modified xsi:type="dcterms:W3CDTF">2023-01-04T06:07:56Z</dcterms:modified>
</cp:coreProperties>
</file>

<file path=docProps/thumbnail.jpeg>
</file>